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41" r:id="rId2"/>
    <p:sldId id="303" r:id="rId3"/>
    <p:sldId id="358" r:id="rId4"/>
    <p:sldId id="455" r:id="rId5"/>
    <p:sldId id="359" r:id="rId6"/>
    <p:sldId id="45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18FD4BC8-2DE4-E64F-98A2-E91B6639DBE6}">
          <p14:sldIdLst>
            <p14:sldId id="441"/>
          </p14:sldIdLst>
        </p14:section>
        <p14:section name="First-order logic" id="{022EF725-7566-9D4B-9651-FB18D7726768}">
          <p14:sldIdLst/>
        </p14:section>
        <p14:section name="FOL syntax" id="{54E3E4FA-FC1E-E347-82CF-390FC4EB22AE}">
          <p14:sldIdLst/>
        </p14:section>
        <p14:section name="FOL semantic" id="{1EBBD55C-8A5D-B547-BB89-834740FF9175}">
          <p14:sldIdLst/>
        </p14:section>
        <p14:section name="sat/ valid/ equiv" id="{832829D7-1B1D-6B4A-89D6-BFF6033E8A83}">
          <p14:sldIdLst/>
        </p14:section>
        <p14:section name="more question" id="{F2D679B8-1C8D-F84E-A913-229705F92912}">
          <p14:sldIdLst/>
        </p14:section>
        <p14:section name="Software Verification" id="{A375A08C-FEDF-E54E-B915-8ACB80D8AF12}">
          <p14:sldIdLst>
            <p14:sldId id="303"/>
            <p14:sldId id="358"/>
            <p14:sldId id="455"/>
            <p14:sldId id="359"/>
            <p14:sldId id="454"/>
          </p14:sldIdLst>
        </p14:section>
        <p14:section name="frama-C" id="{B52D1937-3671-0A48-964C-EABF69F1CAF8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st" initials="t" lastIdx="1" clrIdx="0">
    <p:extLst>
      <p:ext uri="{19B8F6BF-5375-455C-9EA6-DF929625EA0E}">
        <p15:presenceInfo xmlns:p15="http://schemas.microsoft.com/office/powerpoint/2012/main" userId="tes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8D"/>
    <a:srgbClr val="6B9E30"/>
    <a:srgbClr val="EF210D"/>
    <a:srgbClr val="0001FF"/>
    <a:srgbClr val="D500C5"/>
    <a:srgbClr val="FFFFFF"/>
    <a:srgbClr val="BEAF85"/>
    <a:srgbClr val="043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83"/>
    <p:restoredTop sz="83718"/>
  </p:normalViewPr>
  <p:slideViewPr>
    <p:cSldViewPr snapToGrid="0">
      <p:cViewPr varScale="1">
        <p:scale>
          <a:sx n="133" d="100"/>
          <a:sy n="133" d="100"/>
        </p:scale>
        <p:origin x="30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5718F13-0ABD-487F-41A7-4112FCBFCC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C183732-627F-7C85-2870-ED5E3FE8DA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C6EF1-6236-F445-9630-8836E460536D}" type="datetimeFigureOut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1BC7435-2CD1-0E56-B454-5880307108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DFAB27A-AC81-1E5C-565D-D630DE8491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093CE-A846-644D-A380-51632507227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722864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58D71-BD9B-9243-B5D7-098B83AE44FE}" type="datetimeFigureOut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72466-EFD4-0641-9F45-DA0E86A7E864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966979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0343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76276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0844F-CCD0-2D73-2E60-2183610B2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D3F6FE36-BB79-439C-80D0-3712277B07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09F6BB9-B68F-3A9C-24B3-9AE2E4BFC2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72531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8906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9872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FF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C470-C118-AC4D-8820-B2307DC4FB75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63904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F16E-AD4D-AF41-A609-6CAC80BE2D33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38273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6CE1-74D5-EA49-AA1E-97562296F63C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22624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69B8-91E9-C34C-A48B-5027E29AD1DF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63408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solidFill>
          <a:srgbClr val="004F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543D3399-EC15-C07A-D372-4151A91F60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10350" y="-131763"/>
            <a:ext cx="253365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85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70F63-D647-354C-905B-3375D84FA613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6322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DB80C-1FE4-EE4F-8CDF-A833C82DDB22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76665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5B69-1E70-CD4A-9295-69A6499AA377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0181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3915-6584-7044-874F-613D37589D40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4171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42EB1-8687-1447-8825-27F6DA6C528B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9096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FB97-6751-0C45-B3A1-5000F866A48F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23254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470D2-3BCE-7849-8BFA-5623513BC59E}" type="datetime1">
              <a:rPr kumimoji="1" lang="zh-TW" altLang="en-US" smtClean="0"/>
              <a:t>2025/8/13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FECE2-89DF-8141-ABBF-A45DE701B87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0704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4F8D"/>
          </a:solidFill>
          <a:latin typeface="+mj-lt"/>
          <a:ea typeface="Microsoft JhengHei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Microsoft JhengHei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2.png"/><Relationship Id="rId5" Type="http://schemas.openxmlformats.org/officeDocument/2006/relationships/image" Target="../media/image97.png"/><Relationship Id="rId4" Type="http://schemas.openxmlformats.org/officeDocument/2006/relationships/image" Target="../media/image96.png"/><Relationship Id="rId9" Type="http://schemas.openxmlformats.org/officeDocument/2006/relationships/image" Target="../media/image10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F2ADF0-4B5F-B129-CB5D-D7F2C8F658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zh-TW" dirty="0"/>
              <a:t>Program verification</a:t>
            </a:r>
            <a:endParaRPr kumimoji="1"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822A7E5-6B5C-B4A3-46CC-5DCE72BF5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3602037"/>
            <a:ext cx="7220415" cy="2754313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zh-TW" b="1" dirty="0">
                <a:solidFill>
                  <a:schemeClr val="bg1"/>
                </a:solidFill>
              </a:rPr>
              <a:t>Lecturer: Yu-Fang Chen</a:t>
            </a:r>
          </a:p>
          <a:p>
            <a:endParaRPr kumimoji="1" lang="en-US" altLang="zh-TW" dirty="0">
              <a:solidFill>
                <a:schemeClr val="bg1"/>
              </a:solidFill>
            </a:endParaRPr>
          </a:p>
          <a:p>
            <a:endParaRPr kumimoji="1" lang="en-US" altLang="zh-TW" dirty="0">
              <a:solidFill>
                <a:schemeClr val="bg1"/>
              </a:solidFill>
            </a:endParaRPr>
          </a:p>
          <a:p>
            <a:endParaRPr kumimoji="1" lang="en-US" altLang="zh-TW" dirty="0">
              <a:solidFill>
                <a:schemeClr val="bg1"/>
              </a:solidFill>
            </a:endParaRPr>
          </a:p>
          <a:p>
            <a:pPr algn="l"/>
            <a:r>
              <a:rPr kumimoji="1" lang="en-US" altLang="zh-TW" sz="1800" dirty="0">
                <a:solidFill>
                  <a:schemeClr val="bg1"/>
                </a:solidFill>
              </a:rPr>
              <a:t>Credits:</a:t>
            </a:r>
          </a:p>
          <a:p>
            <a:pPr algn="l"/>
            <a:r>
              <a:rPr kumimoji="1" lang="en-US" altLang="zh-TW" sz="1800" dirty="0">
                <a:solidFill>
                  <a:schemeClr val="bg1"/>
                </a:solidFill>
              </a:rPr>
              <a:t>Thanks to Yu-Chia Chen for making the slides.</a:t>
            </a:r>
            <a:br>
              <a:rPr kumimoji="1" lang="en-US" altLang="zh-TW" sz="1800" dirty="0">
                <a:solidFill>
                  <a:schemeClr val="bg1"/>
                </a:solidFill>
              </a:rPr>
            </a:br>
            <a:r>
              <a:rPr kumimoji="1" lang="en-US" altLang="zh-TW" sz="1800" dirty="0">
                <a:solidFill>
                  <a:schemeClr val="bg1"/>
                </a:solidFill>
              </a:rPr>
              <a:t>The contents are based on the Slides of Ming-Hsien Tsai, Anthony Lin and David </a:t>
            </a:r>
            <a:r>
              <a:rPr kumimoji="1" lang="en-US" altLang="zh-TW" sz="1800" dirty="0" err="1">
                <a:solidFill>
                  <a:schemeClr val="bg1"/>
                </a:solidFill>
              </a:rPr>
              <a:t>Mantre</a:t>
            </a:r>
            <a:endParaRPr kumimoji="1" lang="zh-TW" altLang="en-US" sz="1800" dirty="0">
              <a:solidFill>
                <a:schemeClr val="bg1"/>
              </a:solidFill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7CE0D66-36AE-8F70-AD8B-98C840BBF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B691EF-F858-5DA2-1EF9-A0A0C458A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9204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CB7018-FC76-64B1-88AC-3167E1A4E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TW" dirty="0"/>
              <a:t>Software Verification via SMT</a:t>
            </a:r>
            <a:endParaRPr kumimoji="1"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EDFB0F8-665F-0B4E-43DA-6A5481B66D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A058F37-C9AE-9927-37E2-73ABDB059C5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C53D163-188C-2124-35F5-2A5E1744E4A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75AFECE2-89DF-8141-ABBF-A45DE701B87E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2345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56A173-ED24-1F97-4F4C-1FFC5EDC2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Static single assignment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C8CBDE6-BD4D-FBA3-ED3C-1D750EFAE09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br>
                  <a:rPr kumimoji="1" lang="en-US" altLang="zh-TW" b="0" i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zh-TW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kumimoji="1" lang="en-US" altLang="zh-TW" b="0" dirty="0"/>
              </a:p>
              <a:p>
                <a:pPr marL="0" indent="0">
                  <a:buNone/>
                </a:pPr>
                <a:endParaRPr kumimoji="1"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C8CBDE6-BD4D-FBA3-ED3C-1D750EFAE0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7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5B1B4E84-30AC-40F3-9E59-235134CA079B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kumimoji="1" lang="en-US" altLang="zh-TW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kumimoji="1" lang="en-US" altLang="zh-TW" dirty="0">
                    <a:latin typeface="Cambria Math" panose="02040503050406030204" pitchFamily="18" charset="0"/>
                  </a:rPr>
                  <a:t>:</a:t>
                </a:r>
                <a:br>
                  <a:rPr kumimoji="1" lang="en-US" altLang="zh-TW" b="0" i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 ∧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 ∧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kumimoji="1" lang="en-US" altLang="zh-TW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≱</m:t>
                      </m:r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en-US" altLang="zh-TW" dirty="0"/>
              </a:p>
              <a:p>
                <a:pPr marL="0" indent="0">
                  <a:lnSpc>
                    <a:spcPct val="100000"/>
                  </a:lnSpc>
                  <a:buNone/>
                </a:pPr>
                <a:endParaRPr kumimoji="1" lang="en-US" altLang="zh-TW" dirty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kumimoji="1" lang="en-US" altLang="zh-TW" dirty="0"/>
                  <a:t>Verify satisfiability of </a:t>
                </a:r>
                <a14:m>
                  <m:oMath xmlns:m="http://schemas.openxmlformats.org/officeDocument/2006/math">
                    <m:r>
                      <a:rPr kumimoji="1" lang="en-US" altLang="zh-TW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kumimoji="1" lang="en-US" altLang="zh-TW" dirty="0"/>
              </a:p>
            </p:txBody>
          </p:sp>
        </mc:Choice>
        <mc:Fallback xmlns="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5B1B4E84-30AC-40F3-9E59-235134CA07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4"/>
                <a:stretch>
                  <a:fillRect l="-2445" t="-145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BFC9B6-5C8C-9E8D-7673-3B98B4A8C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A4CF0D9-AB83-CF87-F104-C8149584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69919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3B58D-A9B2-4CCC-B4BB-A834CCFCF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134063-B99F-7A9D-B7B2-81C3CD95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Example SSA</a:t>
            </a:r>
            <a:endParaRPr kumimoji="1"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ACF1C36F-D660-2ACB-17AB-A90C75AC152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kumimoji="1" lang="en-US" altLang="zh-TW" sz="1800" b="1" dirty="0">
                    <a:latin typeface="Cambria Math" panose="02040503050406030204" pitchFamily="18" charset="0"/>
                  </a:rPr>
                  <a:t>Decide: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1" lang="en-US" altLang="zh-TW" sz="1800" b="0" i="0" smtClean="0">
                          <a:latin typeface="Cambria Math" panose="02040503050406030204" pitchFamily="18" charset="0"/>
                        </a:rPr>
                        <m:t>Inv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kumimoji="1" lang="en-US" altLang="zh-TW" sz="180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180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≥0∧</m:t>
                      </m:r>
                      <m:r>
                        <a:rPr kumimoji="1" lang="en-US" altLang="zh-TW" sz="180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sz="180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kumimoji="1" lang="en-US" altLang="zh-TW" sz="1800" b="1" dirty="0">
                  <a:solidFill>
                    <a:srgbClr val="0001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kumimoji="1" lang="en-US" altLang="zh-TW" sz="18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≥100∧</m:t>
                          </m:r>
                          <m:r>
                            <a:rPr kumimoji="1" lang="en-US" altLang="zh-TW" sz="2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≥10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zh-TW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2000" b="1">
                          <a:latin typeface="Cambria Math" panose="02040503050406030204" pitchFamily="18" charset="0"/>
                        </a:rPr>
                        <m:t>while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zh-TW" sz="2000" i="1" smtClean="0">
                          <a:solidFill>
                            <a:srgbClr val="6B9E3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2000" i="1" smtClean="0">
                          <a:solidFill>
                            <a:srgbClr val="6B9E3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kumimoji="1" lang="en-US" altLang="zh-TW" sz="2000" i="1" smtClean="0">
                          <a:solidFill>
                            <a:srgbClr val="6B9E3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sz="2000" i="1" smtClean="0">
                          <a:solidFill>
                            <a:srgbClr val="6B9E3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kumimoji="1" lang="en-US" altLang="zh-TW" sz="2000" b="1">
                          <a:latin typeface="Cambria Math" panose="02040503050406030204" pitchFamily="18" charset="0"/>
                        </a:rPr>
                        <m:t>do</m:t>
                      </m:r>
                    </m:oMath>
                    <m:oMath xmlns:m="http://schemas.openxmlformats.org/officeDocument/2006/math">
                      <m:r>
                        <a:rPr kumimoji="1" lang="en-US" altLang="zh-TW" sz="2000" i="1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2000" b="1">
                          <a:latin typeface="Cambria Math" panose="02040503050406030204" pitchFamily="18" charset="0"/>
                        </a:rPr>
                        <m:t>od</m:t>
                      </m:r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≥0</m:t>
                          </m:r>
                        </m:e>
                      </m:d>
                    </m:oMath>
                  </m:oMathPara>
                </a14:m>
                <a:endParaRPr kumimoji="1" lang="zh-TW" altLang="en-US" sz="3200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ACF1C36F-D660-2ACB-17AB-A90C75AC15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03" t="-5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83CA497D-E3BA-84B7-3FB8-C5F2F6EBE2FC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4629150" y="1825625"/>
                <a:ext cx="4234434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kumimoji="1" lang="en-US" altLang="zh-TW" sz="1800" b="1" i="0" dirty="0" smtClean="0">
                        <a:latin typeface="Cambria Math" panose="02040503050406030204" pitchFamily="18" charset="0"/>
                      </a:rPr>
                      <m:t>pre</m:t>
                    </m:r>
                    <m:r>
                      <m:rPr>
                        <m:nor/>
                      </m:rPr>
                      <a:rPr lang="en-US" altLang="zh-TW" sz="1800"/>
                      <m:t>−</m:t>
                    </m:r>
                    <m:r>
                      <m:rPr>
                        <m:nor/>
                      </m:rPr>
                      <a:rPr kumimoji="1" lang="en-US" altLang="zh-TW" sz="1800" b="1" i="0" dirty="0" smtClean="0">
                        <a:latin typeface="Cambria Math" panose="02040503050406030204" pitchFamily="18" charset="0"/>
                      </a:rPr>
                      <m:t>condition</m:t>
                    </m:r>
                    <m:r>
                      <m:rPr>
                        <m:nor/>
                      </m:rPr>
                      <a:rPr lang="en-US" altLang="zh-TW" sz="1800"/>
                      <m:t>−</m:t>
                    </m:r>
                    <m:r>
                      <m:rPr>
                        <m:nor/>
                      </m:rPr>
                      <a:rPr kumimoji="1" lang="en-US" altLang="zh-TW" sz="1800" b="1" i="0" dirty="0" smtClean="0">
                        <a:latin typeface="Cambria Math" panose="02040503050406030204" pitchFamily="18" charset="0"/>
                      </a:rPr>
                      <m:t>check</m:t>
                    </m:r>
                    <m:r>
                      <a:rPr kumimoji="1" lang="en-US" altLang="zh-TW" sz="1800" i="1" dirty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ctrlPr>
                          <a:rPr kumimoji="1" lang="en-US" altLang="zh-TW" sz="1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TW" sz="18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18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kumimoji="1" lang="en-US" altLang="zh-TW" sz="18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kumimoji="1" lang="en-US" altLang="zh-TW" sz="18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≥100∧</m:t>
                        </m:r>
                        <m:sSub>
                          <m:sSubPr>
                            <m:ctrlPr>
                              <a:rPr kumimoji="1" lang="en-US" altLang="zh-TW" sz="18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18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zh-TW" sz="18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kumimoji="1" lang="en-US" altLang="zh-TW" sz="18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≥10</m:t>
                        </m:r>
                      </m:e>
                    </m:d>
                    <m:r>
                      <a:rPr kumimoji="1" lang="en-US" altLang="zh-TW" sz="1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∧(</m:t>
                    </m:r>
                    <m:sSub>
                      <m:sSubPr>
                        <m:ctrlP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zh-TW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kumimoji="1" lang="en-US" altLang="zh-TW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en-US" altLang="zh-TW" sz="1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zh-TW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∧(</m:t>
                    </m:r>
                    <m:sSub>
                      <m:sSubPr>
                        <m:ctrlP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zh-TW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kumimoji="1" lang="en-US" altLang="zh-TW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kumimoji="1" lang="en-US" altLang="zh-TW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altLang="zh-TW" sz="1800" i="1">
                        <a:latin typeface="Cambria Math" panose="02040503050406030204" pitchFamily="18" charset="0"/>
                      </a:rPr>
                      <m:t>∧¬</m:t>
                    </m:r>
                    <m:d>
                      <m:dPr>
                        <m:ctrlPr>
                          <a:rPr kumimoji="1"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TW" sz="1800" i="1">
                                <a:solidFill>
                                  <a:srgbClr val="0001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1800" i="1">
                                <a:solidFill>
                                  <a:srgbClr val="0001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kumimoji="1" lang="en-US" altLang="zh-TW" sz="1800" i="1">
                                <a:solidFill>
                                  <a:srgbClr val="0001FF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kumimoji="1" lang="en-US" altLang="zh-TW" sz="1800" i="1">
                            <a:solidFill>
                              <a:srgbClr val="0001FF"/>
                            </a:solidFill>
                            <a:latin typeface="Cambria Math" panose="02040503050406030204" pitchFamily="18" charset="0"/>
                          </a:rPr>
                          <m:t>≥0∧</m:t>
                        </m:r>
                        <m:sSub>
                          <m:sSubPr>
                            <m:ctrlPr>
                              <a:rPr kumimoji="1" lang="en-US" altLang="zh-TW" sz="1800" i="1">
                                <a:solidFill>
                                  <a:srgbClr val="0001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1800" i="1">
                                <a:solidFill>
                                  <a:srgbClr val="0001FF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kumimoji="1" lang="en-US" altLang="zh-TW" sz="1800" i="1">
                                <a:solidFill>
                                  <a:srgbClr val="0001FF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kumimoji="1" lang="en-US" altLang="zh-TW" sz="1800" i="1">
                            <a:solidFill>
                              <a:srgbClr val="0001FF"/>
                            </a:solidFill>
                            <a:latin typeface="Cambria Math" panose="02040503050406030204" pitchFamily="18" charset="0"/>
                          </a:rPr>
                          <m:t>&gt;0</m:t>
                        </m:r>
                      </m:e>
                    </m:d>
                  </m:oMath>
                </a14:m>
                <a:br>
                  <a:rPr kumimoji="1" lang="en-US" altLang="zh-TW" sz="1800" i="1" dirty="0">
                    <a:solidFill>
                      <a:srgbClr val="0001FF"/>
                    </a:solidFill>
                    <a:latin typeface="Cambria Math" panose="02040503050406030204" pitchFamily="18" charset="0"/>
                  </a:rPr>
                </a:br>
                <a:br>
                  <a:rPr kumimoji="1" lang="en-US" altLang="zh-TW" sz="1800" b="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1800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Inv</m:t>
                      </m:r>
                      <m:r>
                        <m:rPr>
                          <m:nor/>
                        </m:rPr>
                        <a:rPr lang="en-US" altLang="zh-TW" sz="1800"/>
                        <m:t>−</m:t>
                      </m:r>
                      <m:r>
                        <m:rPr>
                          <m:nor/>
                        </m:rPr>
                        <a:rPr kumimoji="1" lang="en-US" altLang="zh-TW" sz="1800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check</m:t>
                      </m:r>
                      <m:r>
                        <a:rPr kumimoji="1" lang="en-US" altLang="zh-TW" sz="1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kumimoji="1" lang="en-US" altLang="zh-TW" sz="1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800" i="1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1"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zh-TW" sz="1800" i="1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≥0∧</m:t>
                          </m:r>
                          <m:sSub>
                            <m:sSubPr>
                              <m:ctrlPr>
                                <a:rPr kumimoji="1"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800" i="1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kumimoji="1"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zh-TW" sz="18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kumimoji="1" lang="en-US" altLang="zh-TW" sz="1800" i="1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kumimoji="1" lang="en-US" altLang="zh-TW" sz="1800" i="1" smtClean="0">
                              <a:solidFill>
                                <a:srgbClr val="6B9E30"/>
                              </a:solidFill>
                              <a:latin typeface="Cambria Math" panose="02040503050406030204" pitchFamily="18" charset="0"/>
                            </a:rPr>
                            <m:t>∧</m:t>
                          </m:r>
                          <m:sSub>
                            <m:sSubPr>
                              <m:ctrlPr>
                                <a:rPr kumimoji="1" lang="en-US" altLang="zh-TW" sz="1800" b="0" i="1" smtClean="0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" altLang="zh-TW" sz="18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zh-TW" sz="1800" i="1">
                              <a:solidFill>
                                <a:srgbClr val="6B9E3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" altLang="zh-TW" sz="18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altLang="zh-TW" sz="1800" i="1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altLang="zh-TW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zh-TW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altLang="zh-TW" sz="1800" i="1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¬</m:t>
                      </m:r>
                      <m:d>
                        <m:dPr>
                          <m:ctrlP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18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≥0∧</m:t>
                          </m:r>
                          <m:sSub>
                            <m:sSubPr>
                              <m:ctrlPr>
                                <a:rPr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zh-TW" sz="18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≥0</m:t>
                          </m:r>
                        </m:e>
                      </m:d>
                    </m:oMath>
                  </m:oMathPara>
                </a14:m>
                <a:br>
                  <a:rPr lang="en-US" altLang="zh-TW" sz="1800" b="0" i="1" dirty="0">
                    <a:solidFill>
                      <a:srgbClr val="0001FF"/>
                    </a:solidFill>
                    <a:latin typeface="Cambria Math" panose="02040503050406030204" pitchFamily="18" charset="0"/>
                  </a:rPr>
                </a:br>
                <a:br>
                  <a:rPr kumimoji="1" lang="en-US" altLang="zh-TW" sz="1800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1800" b="1" i="0" dirty="0">
                          <a:latin typeface="Cambria Math" panose="02040503050406030204" pitchFamily="18" charset="0"/>
                        </a:rPr>
                        <m:t>p</m:t>
                      </m:r>
                      <m:r>
                        <m:rPr>
                          <m:nor/>
                        </m:rPr>
                        <a:rPr kumimoji="1" lang="en-US" altLang="zh-TW" sz="1800" b="1" i="0" dirty="0" smtClean="0">
                          <a:latin typeface="Cambria Math" panose="02040503050406030204" pitchFamily="18" charset="0"/>
                        </a:rPr>
                        <m:t>ost</m:t>
                      </m:r>
                      <m:r>
                        <m:rPr>
                          <m:nor/>
                        </m:rPr>
                        <a:rPr lang="en-US" altLang="zh-TW" sz="1800"/>
                        <m:t>−</m:t>
                      </m:r>
                      <m:r>
                        <m:rPr>
                          <m:nor/>
                        </m:rPr>
                        <a:rPr kumimoji="1" lang="en-US" altLang="zh-TW" sz="1800" b="1" i="0" dirty="0">
                          <a:latin typeface="Cambria Math" panose="02040503050406030204" pitchFamily="18" charset="0"/>
                        </a:rPr>
                        <m:t>condition</m:t>
                      </m:r>
                      <m:r>
                        <m:rPr>
                          <m:nor/>
                        </m:rPr>
                        <a:rPr lang="en-US" altLang="zh-TW" sz="1800"/>
                        <m:t>−</m:t>
                      </m:r>
                      <m:r>
                        <m:rPr>
                          <m:nor/>
                        </m:rPr>
                        <a:rPr kumimoji="1" lang="en-US" altLang="zh-TW" sz="1800" b="1" i="0" dirty="0">
                          <a:latin typeface="Cambria Math" panose="02040503050406030204" pitchFamily="18" charset="0"/>
                        </a:rPr>
                        <m:t>check</m:t>
                      </m:r>
                      <m:r>
                        <a:rPr kumimoji="1" lang="en-US" altLang="zh-TW" sz="1800" i="1" dirty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kumimoji="1" lang="en-US" altLang="zh-TW" sz="18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TW" sz="1800" i="1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800" i="1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1" lang="en-US" altLang="zh-TW" sz="1800" i="1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zh-TW" sz="1800" i="1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≥0∧</m:t>
                          </m:r>
                          <m:sSub>
                            <m:sSubPr>
                              <m:ctrlPr>
                                <a:rPr kumimoji="1" lang="en-US" altLang="zh-TW" sz="1800" i="1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800" i="1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kumimoji="1" lang="en-US" altLang="zh-TW" sz="1800" i="1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zh-TW" sz="1800" i="1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&gt;0</m:t>
                          </m:r>
                          <m:r>
                            <a:rPr kumimoji="1" lang="en-US" altLang="zh-TW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∧</m:t>
                          </m:r>
                          <m:sSub>
                            <m:sSubPr>
                              <m:ctrlPr>
                                <a:rPr kumimoji="1" lang="en-US" altLang="zh-TW" sz="18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" altLang="zh-TW" sz="18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sSub>
                            <m:sSubPr>
                              <m:ctrlPr>
                                <a:rPr lang="en-US" altLang="zh-TW" sz="18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" altLang="zh-TW" sz="18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18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altLang="zh-TW" sz="1800" i="1">
                          <a:latin typeface="Cambria Math" panose="02040503050406030204" pitchFamily="18" charset="0"/>
                        </a:rPr>
                        <m:t>∧¬</m:t>
                      </m:r>
                      <m:d>
                        <m:dPr>
                          <m:ctrlPr>
                            <a:rPr kumimoji="1" lang="en-US" altLang="zh-TW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TW" sz="1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8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kumimoji="1" lang="en-US" altLang="zh-TW" sz="1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sSub>
                            <m:sSubPr>
                              <m:ctrlPr>
                                <a:rPr kumimoji="1" lang="en-US" altLang="zh-TW" sz="1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8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1" lang="en-US" altLang="zh-TW" sz="1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∧</m:t>
                          </m:r>
                          <m:sSub>
                            <m:sSubPr>
                              <m:ctrlPr>
                                <a:rPr kumimoji="1" lang="en-US" altLang="zh-TW" sz="1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8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1" lang="en-US" altLang="zh-TW" sz="1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≥0</m:t>
                          </m:r>
                        </m:e>
                      </m:d>
                    </m:oMath>
                  </m:oMathPara>
                </a14:m>
                <a:endParaRPr lang="en-US" altLang="zh-TW" sz="18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kumimoji="1" lang="zh-TW" altLang="en-US" sz="1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F32B7A7C-3CA6-D439-1206-1DF3230867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29150" y="1825625"/>
                <a:ext cx="4234434" cy="4351338"/>
              </a:xfrm>
              <a:blipFill>
                <a:blip r:embed="rId4"/>
                <a:stretch>
                  <a:fillRect l="-2096" t="-8140" b="-174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441963-0526-4D36-A589-C5FAA4EA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 dirty="0"/>
              <a:t>FLOLAC 2023</a:t>
            </a:r>
            <a:endParaRPr kumimoji="1" lang="zh-TW" altLang="en-US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C2C3F14-F545-C2E5-DE86-E9911A33D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224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56A173-ED24-1F97-4F4C-1FFC5EDC2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Symbolic execution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C8CBDE6-BD4D-FBA3-ED3C-1D750EFAE09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br>
                  <a:rPr kumimoji="1" lang="en-US" altLang="zh-TW" b="0" i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kumimoji="1" lang="en-US" altLang="zh-TW" i="1" smtClean="0">
                          <a:solidFill>
                            <a:srgbClr val="EF210D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b="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b="0" i="1" smtClean="0">
                          <a:solidFill>
                            <a:srgbClr val="6B9E30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zh-TW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kumimoji="1" lang="en-US" altLang="zh-TW" b="0" dirty="0"/>
              </a:p>
              <a:p>
                <a:pPr marL="0" indent="0">
                  <a:buNone/>
                </a:pPr>
                <a:endParaRPr kumimoji="1"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C8CBDE6-BD4D-FBA3-ED3C-1D750EFAE0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6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5B1B4E84-30AC-40F3-9E59-235134CA079B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br>
                  <a:rPr kumimoji="1" lang="en-US" altLang="zh-TW" b="0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  <m:oMath xmlns:m="http://schemas.openxmlformats.org/officeDocument/2006/math"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  <m:oMath xmlns:m="http://schemas.openxmlformats.org/officeDocument/2006/math"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solidFill>
                            <a:srgbClr val="6B9E3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  <m:oMath xmlns:m="http://schemas.openxmlformats.org/officeDocument/2006/math"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solidFill>
                            <a:srgbClr val="6B9E3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  <m:oMath xmlns:m="http://schemas.openxmlformats.org/officeDocument/2006/math">
                      <m:r>
                        <a:rPr kumimoji="1" lang="en-US" altLang="zh-TW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kumimoji="1" lang="en-US" altLang="zh-TW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kumimoji="1" lang="en-US" altLang="zh-TW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kumimoji="1" lang="en-US" altLang="zh-TW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kumimoji="1" lang="en-US" altLang="zh-TW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kumimoji="1" lang="en-US" altLang="zh-TW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kumimoji="1" lang="en-US" altLang="zh-TW" b="0" dirty="0">
                  <a:solidFill>
                    <a:srgbClr val="00B0F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kumimoji="1" lang="zh-TW" altLang="en-US" dirty="0"/>
              </a:p>
            </p:txBody>
          </p:sp>
        </mc:Choice>
        <mc:Fallback xmlns="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5B1B4E84-30AC-40F3-9E59-235134CA07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BFC9B6-5C8C-9E8D-7673-3B98B4A8C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 dirty="0"/>
              <a:t>FLOLAC 2023</a:t>
            </a:r>
            <a:endParaRPr kumimoji="1" lang="zh-TW" altLang="en-US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A4CF0D9-AB83-CF87-F104-C8149584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5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30420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B28D52-EB7D-7ED9-1B4A-C16DF2F1C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Symbolic execution – example</a:t>
            </a:r>
            <a:endParaRPr kumimoji="1"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A6D61CBE-1DA0-435D-2FD5-6149DD207EFC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483687" y="1825625"/>
                <a:ext cx="38862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kumimoji="1" lang="en-US" altLang="zh-TW" sz="1800" b="1" dirty="0">
                    <a:latin typeface="Cambria Math" panose="02040503050406030204" pitchFamily="18" charset="0"/>
                  </a:rPr>
                  <a:t>Decide: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1" lang="en-US" altLang="zh-TW" sz="1800" b="0" i="0" smtClean="0">
                          <a:latin typeface="Cambria Math" panose="02040503050406030204" pitchFamily="18" charset="0"/>
                        </a:rPr>
                        <m:t>Inv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kumimoji="1" lang="en-US" altLang="zh-TW" sz="180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180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≥0∧</m:t>
                      </m:r>
                      <m:r>
                        <a:rPr kumimoji="1" lang="en-US" altLang="zh-TW" sz="180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sz="1800" i="1" smtClean="0">
                          <a:solidFill>
                            <a:srgbClr val="0001FF"/>
                          </a:solidFill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kumimoji="1" lang="en-US" altLang="zh-TW" sz="1800" b="1" dirty="0">
                  <a:solidFill>
                    <a:srgbClr val="0001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kumimoji="1" lang="en-US" altLang="zh-TW" sz="18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≥100∧</m:t>
                          </m:r>
                          <m:r>
                            <a:rPr kumimoji="1" lang="en-US" altLang="zh-TW" sz="1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≥10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1800" b="1">
                          <a:latin typeface="Cambria Math" panose="02040503050406030204" pitchFamily="18" charset="0"/>
                        </a:rPr>
                        <m:t>while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kumimoji="1" lang="en-US" altLang="zh-TW" sz="1800" b="1">
                          <a:latin typeface="Cambria Math" panose="02040503050406030204" pitchFamily="18" charset="0"/>
                        </a:rPr>
                        <m:t>do</m:t>
                      </m:r>
                    </m:oMath>
                    <m:oMath xmlns:m="http://schemas.openxmlformats.org/officeDocument/2006/math"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zh-TW" sz="1800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1800" b="1">
                          <a:latin typeface="Cambria Math" panose="02040503050406030204" pitchFamily="18" charset="0"/>
                        </a:rPr>
                        <m:t>od</m:t>
                      </m:r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zh-TW" sz="1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≥0</m:t>
                          </m:r>
                        </m:e>
                      </m:d>
                    </m:oMath>
                  </m:oMathPara>
                </a14:m>
                <a:endParaRPr kumimoji="1" lang="zh-TW" altLang="en-US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A6D61CBE-1DA0-435D-2FD5-6149DD207E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83687" y="1825625"/>
                <a:ext cx="3886200" cy="4351338"/>
              </a:xfrm>
              <a:blipFill>
                <a:blip r:embed="rId3"/>
                <a:stretch>
                  <a:fillRect l="-974" t="-5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F32B7A7C-3CA6-D439-1206-1DF32308673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5001322" y="1825625"/>
                <a:ext cx="4062756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1600" b="1" i="0" dirty="0" smtClean="0">
                          <a:latin typeface="Cambria Math" panose="02040503050406030204" pitchFamily="18" charset="0"/>
                        </a:rPr>
                        <m:t>pre</m:t>
                      </m:r>
                      <m:r>
                        <m:rPr>
                          <m:nor/>
                        </m:rPr>
                        <a:rPr lang="en-US" altLang="zh-TW" sz="1600"/>
                        <m:t>−</m:t>
                      </m:r>
                      <m:r>
                        <m:rPr>
                          <m:nor/>
                        </m:rPr>
                        <a:rPr kumimoji="1" lang="en-US" altLang="zh-TW" sz="1600" b="1" i="0" dirty="0" smtClean="0">
                          <a:latin typeface="Cambria Math" panose="02040503050406030204" pitchFamily="18" charset="0"/>
                        </a:rPr>
                        <m:t>condition</m:t>
                      </m:r>
                      <m:r>
                        <m:rPr>
                          <m:nor/>
                        </m:rPr>
                        <a:rPr lang="en-US" altLang="zh-TW" sz="1600"/>
                        <m:t>−</m:t>
                      </m:r>
                      <m:r>
                        <m:rPr>
                          <m:nor/>
                        </m:rPr>
                        <a:rPr kumimoji="1" lang="en-US" altLang="zh-TW" sz="1600" b="1" i="0" dirty="0" smtClean="0">
                          <a:latin typeface="Cambria Math" panose="02040503050406030204" pitchFamily="18" charset="0"/>
                        </a:rPr>
                        <m:t>check</m:t>
                      </m:r>
                      <m:r>
                        <a:rPr kumimoji="1" lang="en-US" altLang="zh-TW" sz="1600" i="1" dirty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kumimoji="1" lang="en-US" altLang="zh-TW" sz="16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6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kumimoji="1" lang="en-US" altLang="zh-TW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≥100∧</m:t>
                          </m:r>
                          <m:r>
                            <a:rPr kumimoji="1" lang="en-US" altLang="zh-TW" sz="16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kumimoji="1" lang="en-US" altLang="zh-TW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≥10</m:t>
                          </m:r>
                        </m:e>
                      </m:d>
                      <m:r>
                        <a:rPr lang="en-US" altLang="zh-TW" sz="16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altLang="zh-TW" sz="1600" i="1">
                          <a:latin typeface="Cambria Math" panose="02040503050406030204" pitchFamily="18" charset="0"/>
                        </a:rPr>
                        <m:t>¬</m:t>
                      </m:r>
                      <m:d>
                        <m:d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kumimoji="1" lang="en-US" altLang="zh-TW" sz="1600" i="1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≥0∧</m:t>
                          </m:r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kumimoji="1" lang="en-US" altLang="zh-TW" sz="1600" i="1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br>
                  <a:rPr kumimoji="1" lang="en-US" altLang="zh-TW" sz="1600" i="1" dirty="0">
                    <a:solidFill>
                      <a:srgbClr val="0001FF"/>
                    </a:solidFill>
                    <a:latin typeface="Cambria Math" panose="02040503050406030204" pitchFamily="18" charset="0"/>
                  </a:rPr>
                </a:br>
                <a:endParaRPr kumimoji="1" lang="en-US" altLang="zh-TW" sz="1600" i="1" dirty="0">
                  <a:solidFill>
                    <a:srgbClr val="0001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kumimoji="1" lang="en-US" altLang="zh-TW" sz="1600" b="0" i="1" dirty="0">
                  <a:solidFill>
                    <a:srgbClr val="0001FF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1600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Inv</m:t>
                      </m:r>
                      <m:r>
                        <m:rPr>
                          <m:nor/>
                        </m:rPr>
                        <a:rPr lang="en-US" altLang="zh-TW" sz="1600"/>
                        <m:t>−</m:t>
                      </m:r>
                      <m:r>
                        <m:rPr>
                          <m:nor/>
                        </m:rPr>
                        <a:rPr kumimoji="1" lang="en-US" altLang="zh-TW" sz="1600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check</m:t>
                      </m:r>
                      <m:r>
                        <a:rPr kumimoji="1" lang="en-US" altLang="zh-TW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kumimoji="1" lang="en-US" altLang="zh-TW" sz="16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′≥0∧</m:t>
                          </m:r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′&gt;0</m:t>
                          </m:r>
                        </m:e>
                      </m:d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</m:oMath>
                    <m:oMath xmlns:m="http://schemas.openxmlformats.org/officeDocument/2006/math">
                      <m:r>
                        <a:rPr lang="en-US" altLang="zh-TW" sz="1600" b="0" i="1" smtClean="0">
                          <a:solidFill>
                            <a:srgbClr val="6B9E30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kumimoji="1" lang="en-US" altLang="zh-TW" sz="1600" b="0" i="1" smtClean="0">
                              <a:solidFill>
                                <a:srgbClr val="6B9E3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1" lang="en-US" altLang="zh-TW" sz="16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16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1" lang="en-US" altLang="zh-TW" sz="16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kumimoji="1" lang="en-US" altLang="zh-TW" sz="1600" i="1">
                              <a:solidFill>
                                <a:srgbClr val="6B9E3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sSup>
                            <m:sSupPr>
                              <m:ctrlPr>
                                <a:rPr kumimoji="1" lang="en-US" altLang="zh-TW" sz="16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16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altLang="zh-TW" sz="1600" i="1">
                                  <a:solidFill>
                                    <a:srgbClr val="6B9E3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altLang="zh-TW" sz="1600" i="1">
                          <a:latin typeface="Cambria Math" panose="02040503050406030204" pitchFamily="18" charset="0"/>
                        </a:rPr>
                        <m:t>∧</m:t>
                      </m:r>
                    </m:oMath>
                    <m:oMath xmlns:m="http://schemas.openxmlformats.org/officeDocument/2006/math">
                      <m:r>
                        <a:rPr lang="en-US" altLang="zh-TW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¬</m:t>
                      </m:r>
                      <m:d>
                        <m:dPr>
                          <m:ctrlPr>
                            <a:rPr lang="en-US" altLang="zh-TW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≥0∧</m:t>
                          </m:r>
                          <m:sSup>
                            <m:sSupPr>
                              <m:ctrlP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altLang="zh-TW" sz="1600" b="0" i="1" smtClean="0">
                                  <a:solidFill>
                                    <a:srgbClr val="0001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br>
                  <a:rPr lang="en-US" altLang="zh-TW" sz="1600" b="0" i="1" dirty="0">
                    <a:solidFill>
                      <a:srgbClr val="0001FF"/>
                    </a:solidFill>
                    <a:latin typeface="Cambria Math" panose="02040503050406030204" pitchFamily="18" charset="0"/>
                  </a:rPr>
                </a:br>
                <a:endParaRPr kumimoji="1" lang="en-US" altLang="zh-TW" sz="1600" i="0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kumimoji="1" lang="en-US" altLang="zh-TW" sz="1600" i="0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1" lang="en-US" altLang="zh-TW" sz="1600" b="1" i="0" dirty="0">
                          <a:latin typeface="Cambria Math" panose="02040503050406030204" pitchFamily="18" charset="0"/>
                        </a:rPr>
                        <m:t>p</m:t>
                      </m:r>
                      <m:r>
                        <m:rPr>
                          <m:nor/>
                        </m:rPr>
                        <a:rPr kumimoji="1" lang="en-US" altLang="zh-TW" sz="1600" b="1" i="0" dirty="0" smtClean="0">
                          <a:latin typeface="Cambria Math" panose="02040503050406030204" pitchFamily="18" charset="0"/>
                        </a:rPr>
                        <m:t>ost</m:t>
                      </m:r>
                      <m:r>
                        <m:rPr>
                          <m:nor/>
                        </m:rPr>
                        <a:rPr lang="en-US" altLang="zh-TW" sz="1600"/>
                        <m:t>−</m:t>
                      </m:r>
                      <m:r>
                        <m:rPr>
                          <m:nor/>
                        </m:rPr>
                        <a:rPr kumimoji="1" lang="en-US" altLang="zh-TW" sz="1600" b="1" i="0" dirty="0">
                          <a:latin typeface="Cambria Math" panose="02040503050406030204" pitchFamily="18" charset="0"/>
                        </a:rPr>
                        <m:t>condition</m:t>
                      </m:r>
                      <m:r>
                        <m:rPr>
                          <m:nor/>
                        </m:rPr>
                        <a:rPr lang="en-US" altLang="zh-TW" sz="1600"/>
                        <m:t>−</m:t>
                      </m:r>
                      <m:r>
                        <m:rPr>
                          <m:nor/>
                        </m:rPr>
                        <a:rPr kumimoji="1" lang="en-US" altLang="zh-TW" sz="1600" b="1" i="0" dirty="0">
                          <a:latin typeface="Cambria Math" panose="02040503050406030204" pitchFamily="18" charset="0"/>
                        </a:rPr>
                        <m:t>check</m:t>
                      </m:r>
                      <m:r>
                        <a:rPr kumimoji="1" lang="en-US" altLang="zh-TW" sz="1600" i="1" dirty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kumimoji="1" lang="en-US" altLang="zh-TW" sz="16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′′≥0∧</m:t>
                          </m:r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kumimoji="1" lang="en-US" altLang="zh-TW" sz="1600" b="0" i="1" smtClean="0">
                              <a:solidFill>
                                <a:srgbClr val="0001FF"/>
                              </a:solidFill>
                              <a:latin typeface="Cambria Math" panose="02040503050406030204" pitchFamily="18" charset="0"/>
                            </a:rPr>
                            <m:t>′′&gt;0∧</m:t>
                          </m:r>
                          <m:r>
                            <a:rPr kumimoji="1" lang="en-US" altLang="zh-TW" sz="1600" b="0" i="1" smtClean="0">
                              <a:solidFill>
                                <a:srgbClr val="6B9E3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kumimoji="1" lang="en-US" altLang="zh-TW" sz="1600" b="0" i="1" smtClean="0">
                              <a:solidFill>
                                <a:srgbClr val="6B9E30"/>
                              </a:solidFill>
                              <a:latin typeface="Cambria Math" panose="02040503050406030204" pitchFamily="18" charset="0"/>
                            </a:rPr>
                            <m:t>′′&lt;</m:t>
                          </m:r>
                          <m:r>
                            <a:rPr lang="en-US" altLang="zh-TW" sz="1600" b="0" i="1" smtClean="0">
                              <a:solidFill>
                                <a:srgbClr val="6B9E3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altLang="zh-TW" sz="1600" b="0" i="1" smtClean="0">
                              <a:solidFill>
                                <a:srgbClr val="6B9E30"/>
                              </a:solidFill>
                              <a:latin typeface="Cambria Math" panose="02040503050406030204" pitchFamily="18" charset="0"/>
                            </a:rPr>
                            <m:t>′′</m:t>
                          </m:r>
                        </m:e>
                      </m:d>
                      <m:r>
                        <a:rPr lang="en-US" altLang="zh-TW" sz="1600" i="1">
                          <a:latin typeface="Cambria Math" panose="02040503050406030204" pitchFamily="18" charset="0"/>
                        </a:rPr>
                        <m:t>∧¬</m:t>
                      </m:r>
                      <m:d>
                        <m:d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kumimoji="1" lang="en-US" altLang="zh-TW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′′&gt;</m:t>
                          </m:r>
                          <m:r>
                            <a:rPr kumimoji="1" lang="en-US" altLang="zh-TW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kumimoji="1" lang="en-US" altLang="zh-TW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′′∧</m:t>
                          </m:r>
                          <m:r>
                            <a:rPr kumimoji="1" lang="en-US" altLang="zh-TW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kumimoji="1" lang="en-US" altLang="zh-TW" sz="16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′′≥0</m:t>
                          </m:r>
                        </m:e>
                      </m:d>
                    </m:oMath>
                  </m:oMathPara>
                </a14:m>
                <a:br>
                  <a:rPr kumimoji="1" lang="en-US" altLang="zh-TW" sz="1600" b="1" i="1" dirty="0">
                    <a:latin typeface="Cambria Math" panose="02040503050406030204" pitchFamily="18" charset="0"/>
                  </a:rPr>
                </a:br>
                <a:endParaRPr kumimoji="1" lang="zh-TW" altLang="en-U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F32B7A7C-3CA6-D439-1206-1DF3230867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001322" y="1825625"/>
                <a:ext cx="4062756" cy="4351338"/>
              </a:xfrm>
              <a:blipFill>
                <a:blip r:embed="rId4"/>
                <a:stretch>
                  <a:fillRect l="-31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B8873A-06AD-2E1D-9373-EA85304E8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zh-TW"/>
              <a:t>FLOLAC 2023</a:t>
            </a:r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CC345B-B617-D2A7-D6DB-981DA335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ECE2-89DF-8141-ABBF-A45DE701B87E}" type="slidenum">
              <a:rPr kumimoji="1" lang="zh-TW" altLang="en-US" smtClean="0"/>
              <a:t>6</a:t>
            </a:fld>
            <a:endParaRPr kumimoji="1"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CBD72F90-796F-A186-3733-8A60A490877E}"/>
                  </a:ext>
                </a:extLst>
              </p:cNvPr>
              <p:cNvSpPr txBox="1"/>
              <p:nvPr/>
            </p:nvSpPr>
            <p:spPr>
              <a:xfrm>
                <a:off x="2589522" y="2782321"/>
                <a:ext cx="176189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  <m:oMath xmlns:m="http://schemas.openxmlformats.org/officeDocument/2006/math"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CBD72F90-796F-A186-3733-8A60A49087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522" y="2782321"/>
                <a:ext cx="1761894" cy="646331"/>
              </a:xfrm>
              <a:prstGeom prst="rect">
                <a:avLst/>
              </a:prstGeom>
              <a:blipFill>
                <a:blip r:embed="rId5"/>
                <a:stretch>
                  <a:fillRect b="-576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CB6692A8-DE8C-E402-C9DD-3981B142FB31}"/>
                  </a:ext>
                </a:extLst>
              </p:cNvPr>
              <p:cNvSpPr txBox="1"/>
              <p:nvPr/>
            </p:nvSpPr>
            <p:spPr>
              <a:xfrm>
                <a:off x="2883987" y="4782356"/>
                <a:ext cx="176189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 smtClean="0"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′′,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i="1">
                          <a:latin typeface="Cambria Math" panose="02040503050406030204" pitchFamily="18" charset="0"/>
                        </a:rPr>
                        <m:t>′′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CB6692A8-DE8C-E402-C9DD-3981B142FB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987" y="4782356"/>
                <a:ext cx="1761894" cy="646331"/>
              </a:xfrm>
              <a:prstGeom prst="rect">
                <a:avLst/>
              </a:prstGeom>
              <a:blipFill>
                <a:blip r:embed="rId6"/>
                <a:stretch>
                  <a:fillRect b="-576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394EE808-55D7-430F-0005-41E727EED665}"/>
                  </a:ext>
                </a:extLst>
              </p:cNvPr>
              <p:cNvSpPr txBox="1"/>
              <p:nvPr/>
            </p:nvSpPr>
            <p:spPr>
              <a:xfrm>
                <a:off x="2186110" y="3496120"/>
                <a:ext cx="2638657" cy="9387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16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kumimoji="1" lang="en-US" altLang="zh-TW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sSup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nor/>
                        </m:rPr>
                        <a:rPr lang="zh-TW" altLang="en-US">
                          <a:solidFill>
                            <a:schemeClr val="tx1"/>
                          </a:solidFill>
                        </a:rPr>
                        <m:t>≥</m:t>
                      </m:r>
                      <m:sSup>
                        <m:sSup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nor/>
                        </m:rPr>
                        <a:rPr lang="en-US" altLang="zh-TW">
                          <a:solidFill>
                            <a:schemeClr val="tx1"/>
                          </a:solidFill>
                        </a:rPr>
                        <m:t>−</m:t>
                      </m:r>
                      <m:sSup>
                        <m:sSup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kumimoji="1" lang="en-US" altLang="zh-TW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sSup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nor/>
                        </m:rPr>
                        <a:rPr lang="zh-TW" altLang="en-US">
                          <a:solidFill>
                            <a:schemeClr val="tx1"/>
                          </a:solidFill>
                        </a:rPr>
                        <m:t>≥</m:t>
                      </m:r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394EE808-55D7-430F-0005-41E727EED6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110" y="3496120"/>
                <a:ext cx="2638657" cy="938719"/>
              </a:xfrm>
              <a:prstGeom prst="rect">
                <a:avLst/>
              </a:prstGeom>
              <a:blipFill>
                <a:blip r:embed="rId8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圓角矩形圖說文字 9">
                <a:extLst>
                  <a:ext uri="{FF2B5EF4-FFF2-40B4-BE49-F238E27FC236}">
                    <a16:creationId xmlns:a16="http://schemas.microsoft.com/office/drawing/2014/main" id="{D0E452F2-FAB0-BD4F-0544-7785C2F7F100}"/>
                  </a:ext>
                </a:extLst>
              </p:cNvPr>
              <p:cNvSpPr/>
              <p:nvPr/>
            </p:nvSpPr>
            <p:spPr>
              <a:xfrm>
                <a:off x="7515028" y="3496121"/>
                <a:ext cx="1549050" cy="405320"/>
              </a:xfrm>
              <a:prstGeom prst="wedgeRoundRectCallout">
                <a:avLst>
                  <a:gd name="adj1" fmla="val -85614"/>
                  <a:gd name="adj2" fmla="val -13045"/>
                  <a:gd name="adj3" fmla="val 16667"/>
                </a:avLst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TW" sz="1800" b="0" i="0" smtClean="0">
                          <a:solidFill>
                            <a:srgbClr val="6B9E30"/>
                          </a:solidFill>
                          <a:latin typeface="+mj-lt"/>
                        </a:rPr>
                        <m:t>path</m:t>
                      </m:r>
                      <m:r>
                        <m:rPr>
                          <m:nor/>
                        </m:rPr>
                        <a:rPr lang="en-US" altLang="zh-TW" sz="1800" b="0" i="0" smtClean="0">
                          <a:solidFill>
                            <a:srgbClr val="6B9E30"/>
                          </a:solidFill>
                          <a:latin typeface="+mj-lt"/>
                        </a:rPr>
                        <m:t>−</m:t>
                      </m:r>
                      <m:r>
                        <m:rPr>
                          <m:nor/>
                        </m:rPr>
                        <a:rPr lang="en-US" altLang="zh-TW" sz="1800" b="0" i="0" smtClean="0">
                          <a:solidFill>
                            <a:srgbClr val="6B9E30"/>
                          </a:solidFill>
                          <a:latin typeface="+mj-lt"/>
                        </a:rPr>
                        <m:t>condition</m:t>
                      </m:r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10" name="圓角矩形圖說文字 9">
                <a:extLst>
                  <a:ext uri="{FF2B5EF4-FFF2-40B4-BE49-F238E27FC236}">
                    <a16:creationId xmlns:a16="http://schemas.microsoft.com/office/drawing/2014/main" id="{D0E452F2-FAB0-BD4F-0544-7785C2F7F1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5028" y="3496121"/>
                <a:ext cx="1549050" cy="405320"/>
              </a:xfrm>
              <a:prstGeom prst="wedgeRoundRectCallout">
                <a:avLst>
                  <a:gd name="adj1" fmla="val -85614"/>
                  <a:gd name="adj2" fmla="val -13045"/>
                  <a:gd name="adj3" fmla="val 16667"/>
                </a:avLst>
              </a:prstGeom>
              <a:blipFill>
                <a:blip r:embed="rId9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511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7791</TotalTime>
  <Words>411</Words>
  <Application>Microsoft Macintosh PowerPoint</Application>
  <PresentationFormat>如螢幕大小 (4:3)</PresentationFormat>
  <Paragraphs>48</Paragraphs>
  <Slides>6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Microsoft JhengHei</vt:lpstr>
      <vt:lpstr>Arial</vt:lpstr>
      <vt:lpstr>Calibri</vt:lpstr>
      <vt:lpstr>Calibri Light</vt:lpstr>
      <vt:lpstr>Cambria Math</vt:lpstr>
      <vt:lpstr>Office 佈景主題</vt:lpstr>
      <vt:lpstr>Program verification</vt:lpstr>
      <vt:lpstr>Software Verification via SMT</vt:lpstr>
      <vt:lpstr>Static single assignment form</vt:lpstr>
      <vt:lpstr>Example SSA</vt:lpstr>
      <vt:lpstr>Symbolic execution</vt:lpstr>
      <vt:lpstr>Symbolic execution –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First-order Logic</dc:title>
  <dc:creator>test</dc:creator>
  <cp:lastModifiedBy>Microsoft Office User</cp:lastModifiedBy>
  <cp:revision>54</cp:revision>
  <dcterms:created xsi:type="dcterms:W3CDTF">2023-08-04T08:27:37Z</dcterms:created>
  <dcterms:modified xsi:type="dcterms:W3CDTF">2025-08-13T08:08:51Z</dcterms:modified>
</cp:coreProperties>
</file>